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4"/>
  </p:notesMasterIdLst>
  <p:handoutMasterIdLst>
    <p:handoutMasterId r:id="rId15"/>
  </p:handoutMasterIdLst>
  <p:sldIdLst>
    <p:sldId id="297" r:id="rId3"/>
    <p:sldId id="257" r:id="rId4"/>
    <p:sldId id="262" r:id="rId5"/>
    <p:sldId id="292" r:id="rId6"/>
    <p:sldId id="293" r:id="rId7"/>
    <p:sldId id="294" r:id="rId8"/>
    <p:sldId id="295" r:id="rId9"/>
    <p:sldId id="296" r:id="rId10"/>
    <p:sldId id="271" r:id="rId11"/>
    <p:sldId id="278" r:id="rId12"/>
    <p:sldId id="283" r:id="rId1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64" autoAdjust="0"/>
    <p:restoredTop sz="94660"/>
  </p:normalViewPr>
  <p:slideViewPr>
    <p:cSldViewPr snapToGrid="0">
      <p:cViewPr>
        <p:scale>
          <a:sx n="66" d="100"/>
          <a:sy n="66" d="100"/>
        </p:scale>
        <p:origin x="-374" y="3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3A45BA1-980A-4507-BE5A-5C1E7C2FFD8F}" type="datetimeFigureOut">
              <a:rPr lang="en-US"/>
              <a:t>11/11/2014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7E03411-58E2-43FD-AE1D-AD77DFF8CB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5A3416D-7FED-43BC-AA7C-D92DBA01ED64}" type="datetimeFigureOut">
              <a:rPr lang="en-US"/>
              <a:t>11/11/2014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8DC57A8-AE18-4654-B6AF-04B3577165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11/11/2014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7" name="Picture Placeholder 33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98" name="Group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1" name="Picture Placeholder 33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112" name="Group 111"/>
          <p:cNvGrpSpPr/>
          <p:nvPr/>
        </p:nvGrpSpPr>
        <p:grpSpPr>
          <a:xfrm>
            <a:off x="5322489" y="34361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25" name="Picture Placeholder 33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6465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9066214" y="2048893"/>
            <a:ext cx="2286000" cy="2514599"/>
          </a:xfrm>
        </p:spPr>
        <p:txBody>
          <a:bodyPr anchor="ctr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4CF99945-0A15-4715-AB6C-F5E56CF20F70}" type="datetimeFigureOut">
              <a:rPr lang="en-US"/>
              <a:t>11/11/2014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ree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e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21" name="Free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sp>
          <p:nvSpPr>
            <p:cNvPr id="12" name="Free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11/11/2014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11/11/2014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11/11/2014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11/11/2014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11/11/2014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11/11/2014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11/11/2014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11/11/2014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11/11/2014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574431" y="724619"/>
            <a:ext cx="5318979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5120" y="724619"/>
            <a:ext cx="5318979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6" name="Picture Placeholder 33"/>
          <p:cNvSpPr>
            <a:spLocks noGrp="1" noChangeAspect="1"/>
          </p:cNvSpPr>
          <p:nvPr>
            <p:ph type="pic" sz="quarter" idx="17"/>
          </p:nvPr>
        </p:nvSpPr>
        <p:spPr>
          <a:xfrm>
            <a:off x="833620" y="1020195"/>
            <a:ext cx="480060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7" name="Picture Placeholder 33"/>
          <p:cNvSpPr>
            <a:spLocks noGrp="1" noChangeAspect="1"/>
          </p:cNvSpPr>
          <p:nvPr>
            <p:ph type="pic" sz="quarter" idx="18"/>
          </p:nvPr>
        </p:nvSpPr>
        <p:spPr>
          <a:xfrm>
            <a:off x="6544309" y="1020195"/>
            <a:ext cx="480060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2423" y="4648200"/>
            <a:ext cx="4368980" cy="1295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42908" y="4648200"/>
            <a:ext cx="4368980" cy="1295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11/11/2014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grpSp>
        <p:nvGrpSpPr>
          <p:cNvPr id="35" name="Group 34"/>
          <p:cNvGrpSpPr>
            <a:grpSpLocks noChangeAspect="1"/>
          </p:cNvGrpSpPr>
          <p:nvPr/>
        </p:nvGrpSpPr>
        <p:grpSpPr>
          <a:xfrm rot="5400000">
            <a:off x="4030971" y="647727"/>
            <a:ext cx="4116828" cy="338328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38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1"/>
          <p:cNvGrpSpPr>
            <a:grpSpLocks noChangeAspect="1"/>
          </p:cNvGrpSpPr>
          <p:nvPr/>
        </p:nvGrpSpPr>
        <p:grpSpPr>
          <a:xfrm rot="5400000">
            <a:off x="263071" y="1127733"/>
            <a:ext cx="4114800" cy="3381614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5" name="Group 64"/>
          <p:cNvGrpSpPr>
            <a:grpSpLocks noChangeAspect="1"/>
          </p:cNvGrpSpPr>
          <p:nvPr/>
        </p:nvGrpSpPr>
        <p:grpSpPr>
          <a:xfrm rot="5400000">
            <a:off x="7803905" y="1127738"/>
            <a:ext cx="4114800" cy="338161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66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8" name="Picture Placeholder 33"/>
          <p:cNvSpPr>
            <a:spLocks noGrp="1"/>
          </p:cNvSpPr>
          <p:nvPr>
            <p:ph type="pic" sz="quarter" idx="18"/>
          </p:nvPr>
        </p:nvSpPr>
        <p:spPr>
          <a:xfrm>
            <a:off x="4599885" y="533400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9" name="Picture Placeholder 33"/>
          <p:cNvSpPr>
            <a:spLocks noGrp="1"/>
          </p:cNvSpPr>
          <p:nvPr>
            <p:ph type="pic" sz="quarter" idx="19"/>
          </p:nvPr>
        </p:nvSpPr>
        <p:spPr>
          <a:xfrm>
            <a:off x="834571" y="1013590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0" name="Picture Placeholder 33"/>
          <p:cNvSpPr>
            <a:spLocks noGrp="1"/>
          </p:cNvSpPr>
          <p:nvPr>
            <p:ph type="pic" sz="quarter" idx="20"/>
          </p:nvPr>
        </p:nvSpPr>
        <p:spPr>
          <a:xfrm>
            <a:off x="8375405" y="1013591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948871" y="5018002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07208" y="4582378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8489705" y="5018002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CF99945-0A15-4715-AB6C-F5E56CF20F70}" type="datetimeFigureOut">
              <a:rPr lang="en-US"/>
              <a:pPr/>
              <a:t>11/11/2014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1QgToSjQ7os" TargetMode="External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google.com.hk/url?sa=i&amp;rct=j&amp;q=&amp;esrc=s&amp;source=images&amp;cd=&amp;cad=rja&amp;uact=8&amp;ved=0CAcQjRw&amp;url=http://timesofpakistan.pk/international-news/2012-08-09/us-concerned-over-bangladeshs-grameen-bank-decision/61459/&amp;ei=xuphVJ1ygaWZBZrcgoAP&amp;psig=AFQjCNGnWc4-df6JaZhxECA-MjcK7lNfkw&amp;ust=141578958276035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s://www.google.com.hk/url?sa=i&amp;rct=j&amp;q=&amp;esrc=s&amp;source=images&amp;cd=&amp;cad=rja&amp;uact=8&amp;ved=0CAcQjRw&amp;url=https://www.w4.org/en/voices/grameen-america/&amp;ei=iethVJ24OYLJmAXptYK4DQ&amp;psig=AFQjCNGnWc4-df6JaZhxECA-MjcK7lNfkw&amp;ust=141578958276035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jonhartley/2014/09/15/social-impact-bonds-are-going-mainstream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858" y="145143"/>
            <a:ext cx="9454696" cy="653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5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21669" y="406400"/>
            <a:ext cx="10058402" cy="493486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 smtClean="0">
                <a:latin typeface="Candara" panose="020E0502030303020204" pitchFamily="34" charset="0"/>
              </a:rPr>
              <a:t>Course Content</a:t>
            </a:r>
            <a:endParaRPr sz="4400" b="1" dirty="0">
              <a:latin typeface="Candara" panose="020E0502030303020204" pitchFamily="34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47500" y="968830"/>
            <a:ext cx="10058400" cy="5359400"/>
          </a:xfrm>
        </p:spPr>
        <p:txBody>
          <a:bodyPr>
            <a:noAutofit/>
          </a:bodyPr>
          <a:lstStyle/>
          <a:p>
            <a:pPr lvl="0"/>
            <a:r>
              <a:rPr lang="en-US" sz="2800" dirty="0" smtClean="0">
                <a:solidFill>
                  <a:srgbClr val="0000FF"/>
                </a:solidFill>
                <a:latin typeface="Candara" panose="020E0502030303020204" pitchFamily="34" charset="0"/>
              </a:rPr>
              <a:t>The limit </a:t>
            </a:r>
            <a:r>
              <a:rPr lang="en-US" sz="2800" dirty="0">
                <a:solidFill>
                  <a:srgbClr val="0000FF"/>
                </a:solidFill>
                <a:latin typeface="Candara" panose="020E0502030303020204" pitchFamily="34" charset="0"/>
              </a:rPr>
              <a:t>of </a:t>
            </a:r>
            <a:r>
              <a:rPr lang="en-US" sz="2800" dirty="0" smtClean="0">
                <a:solidFill>
                  <a:srgbClr val="0000FF"/>
                </a:solidFill>
                <a:latin typeface="Candara" panose="020E0502030303020204" pitchFamily="34" charset="0"/>
              </a:rPr>
              <a:t>the Big Government, Big NGOs, Big Corporates</a:t>
            </a:r>
          </a:p>
          <a:p>
            <a:pPr lvl="0"/>
            <a:r>
              <a:rPr lang="en-US" sz="2800" dirty="0" smtClean="0">
                <a:solidFill>
                  <a:srgbClr val="0000FF"/>
                </a:solidFill>
                <a:latin typeface="Candara" panose="020E0502030303020204" pitchFamily="34" charset="0"/>
              </a:rPr>
              <a:t>Different types of social enterprises</a:t>
            </a:r>
            <a:endParaRPr lang="en-US" sz="2800" dirty="0">
              <a:solidFill>
                <a:srgbClr val="0000FF"/>
              </a:solidFill>
              <a:latin typeface="Candara" panose="020E0502030303020204" pitchFamily="34" charset="0"/>
            </a:endParaRPr>
          </a:p>
          <a:p>
            <a:pPr lvl="0"/>
            <a:r>
              <a:rPr lang="en-US" sz="2800" dirty="0" smtClean="0">
                <a:solidFill>
                  <a:srgbClr val="0000FF"/>
                </a:solidFill>
                <a:latin typeface="Candara" panose="020E0502030303020204" pitchFamily="34" charset="0"/>
              </a:rPr>
              <a:t>Social innovation: tools and techniques</a:t>
            </a:r>
            <a:endParaRPr lang="en-US" sz="2800" dirty="0">
              <a:solidFill>
                <a:srgbClr val="0000FF"/>
              </a:solidFill>
              <a:latin typeface="Candara" panose="020E0502030303020204" pitchFamily="34" charset="0"/>
            </a:endParaRPr>
          </a:p>
          <a:p>
            <a:pPr lvl="0"/>
            <a:r>
              <a:rPr lang="en-US" sz="2800" dirty="0">
                <a:solidFill>
                  <a:srgbClr val="0000FF"/>
                </a:solidFill>
                <a:latin typeface="Candara" panose="020E0502030303020204" pitchFamily="34" charset="0"/>
              </a:rPr>
              <a:t>Strategic </a:t>
            </a:r>
            <a:r>
              <a:rPr lang="en-US" sz="2800" dirty="0" smtClean="0">
                <a:solidFill>
                  <a:srgbClr val="0000FF"/>
                </a:solidFill>
                <a:latin typeface="Candara" panose="020E0502030303020204" pitchFamily="34" charset="0"/>
              </a:rPr>
              <a:t>planning &amp; marketing in social enterprise</a:t>
            </a:r>
            <a:endParaRPr lang="en-US" sz="2800" dirty="0">
              <a:solidFill>
                <a:srgbClr val="0000FF"/>
              </a:solidFill>
              <a:latin typeface="Candara" panose="020E0502030303020204" pitchFamily="34" charset="0"/>
            </a:endParaRPr>
          </a:p>
          <a:p>
            <a:pPr lvl="0"/>
            <a:r>
              <a:rPr lang="en-US" sz="2800" dirty="0">
                <a:solidFill>
                  <a:srgbClr val="0000FF"/>
                </a:solidFill>
                <a:latin typeface="Candara" panose="020E0502030303020204" pitchFamily="34" charset="0"/>
              </a:rPr>
              <a:t>Budgeting, Financing and Fundraising</a:t>
            </a:r>
          </a:p>
          <a:p>
            <a:pPr lvl="0"/>
            <a:r>
              <a:rPr lang="en-US" sz="2800" dirty="0">
                <a:solidFill>
                  <a:srgbClr val="0000FF"/>
                </a:solidFill>
                <a:latin typeface="Candara" panose="020E0502030303020204" pitchFamily="34" charset="0"/>
              </a:rPr>
              <a:t>Leadership </a:t>
            </a:r>
            <a:r>
              <a:rPr lang="en-US" sz="2800" dirty="0" smtClean="0">
                <a:solidFill>
                  <a:srgbClr val="0000FF"/>
                </a:solidFill>
                <a:latin typeface="Candara" panose="020E0502030303020204" pitchFamily="34" charset="0"/>
              </a:rPr>
              <a:t>in social enterprise</a:t>
            </a:r>
          </a:p>
          <a:p>
            <a:pPr lvl="0"/>
            <a:r>
              <a:rPr lang="en-US" sz="2800" dirty="0" smtClean="0">
                <a:solidFill>
                  <a:srgbClr val="0000FF"/>
                </a:solidFill>
                <a:latin typeface="Candara" panose="020E0502030303020204" pitchFamily="34" charset="0"/>
              </a:rPr>
              <a:t>Media &amp; Communication for social good</a:t>
            </a:r>
          </a:p>
          <a:p>
            <a:pPr lvl="0"/>
            <a:r>
              <a:rPr lang="en-US" sz="2800" dirty="0" smtClean="0">
                <a:solidFill>
                  <a:srgbClr val="0000FF"/>
                </a:solidFill>
                <a:latin typeface="Candara" panose="020E0502030303020204" pitchFamily="34" charset="0"/>
              </a:rPr>
              <a:t>Measuring </a:t>
            </a:r>
            <a:r>
              <a:rPr lang="en-US" sz="2800" dirty="0">
                <a:solidFill>
                  <a:srgbClr val="0000FF"/>
                </a:solidFill>
                <a:latin typeface="Candara" panose="020E0502030303020204" pitchFamily="34" charset="0"/>
              </a:rPr>
              <a:t>Impact and </a:t>
            </a:r>
            <a:r>
              <a:rPr lang="en-US" sz="2800" dirty="0" smtClean="0">
                <a:solidFill>
                  <a:srgbClr val="0000FF"/>
                </a:solidFill>
                <a:latin typeface="Candara" panose="020E0502030303020204" pitchFamily="34" charset="0"/>
              </a:rPr>
              <a:t>stakeholder </a:t>
            </a:r>
            <a:r>
              <a:rPr lang="en-US" sz="2800" dirty="0">
                <a:solidFill>
                  <a:srgbClr val="0000FF"/>
                </a:solidFill>
                <a:latin typeface="Candara" panose="020E0502030303020204" pitchFamily="34" charset="0"/>
              </a:rPr>
              <a:t>a</a:t>
            </a:r>
            <a:r>
              <a:rPr lang="en-US" sz="2800" dirty="0" smtClean="0">
                <a:solidFill>
                  <a:srgbClr val="0000FF"/>
                </a:solidFill>
                <a:latin typeface="Candara" panose="020E0502030303020204" pitchFamily="34" charset="0"/>
              </a:rPr>
              <a:t>ccountability</a:t>
            </a:r>
            <a:endParaRPr lang="en-US" sz="2800" dirty="0">
              <a:solidFill>
                <a:srgbClr val="0000FF"/>
              </a:solidFill>
              <a:latin typeface="Candara" panose="020E0502030303020204" pitchFamily="34" charset="0"/>
            </a:endParaRPr>
          </a:p>
          <a:p>
            <a:pPr lvl="0"/>
            <a:r>
              <a:rPr lang="en-US" sz="2800" dirty="0" smtClean="0">
                <a:solidFill>
                  <a:srgbClr val="0000FF"/>
                </a:solidFill>
                <a:latin typeface="Candara" panose="020E0502030303020204" pitchFamily="34" charset="0"/>
              </a:rPr>
              <a:t>Practitioner Sharing</a:t>
            </a:r>
            <a:endParaRPr lang="en-US" sz="2800" dirty="0">
              <a:solidFill>
                <a:srgbClr val="0000F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6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832" y="288758"/>
            <a:ext cx="10058402" cy="69622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latin typeface="Candara" panose="020E0502030303020204" pitchFamily="34" charset="0"/>
              </a:rPr>
              <a:t>Assessments</a:t>
            </a:r>
            <a:endParaRPr lang="en-US" sz="4400" b="1" dirty="0">
              <a:latin typeface="Candara" panose="020E0502030303020204" pitchFamily="34" charset="0"/>
            </a:endParaRPr>
          </a:p>
        </p:txBody>
      </p:sp>
      <p:graphicFrame>
        <p:nvGraphicFramePr>
          <p:cNvPr id="5" name="Content Placeholder 4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61899645"/>
              </p:ext>
            </p:extLst>
          </p:nvPr>
        </p:nvGraphicFramePr>
        <p:xfrm>
          <a:off x="972455" y="1606839"/>
          <a:ext cx="10232573" cy="347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64538"/>
                <a:gridCol w="2668035"/>
              </a:tblGrid>
              <a:tr h="534194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Candara" panose="020E0502030303020204" pitchFamily="34" charset="0"/>
                        </a:rPr>
                        <a:t>Components</a:t>
                      </a:r>
                      <a:endParaRPr sz="3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andara" panose="020E0502030303020204" pitchFamily="34" charset="0"/>
                        </a:rPr>
                        <a:t>Weighting</a:t>
                      </a:r>
                      <a:endParaRPr sz="3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  <a:tr h="534194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atin typeface="Candara" panose="020E0502030303020204" pitchFamily="34" charset="0"/>
                        </a:rPr>
                        <a:t>A Journey of My Life</a:t>
                      </a:r>
                      <a:endParaRPr sz="3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andara" panose="020E0502030303020204" pitchFamily="34" charset="0"/>
                        </a:rPr>
                        <a:t>20%</a:t>
                      </a:r>
                      <a:endParaRPr sz="3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  <a:tr h="53419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200" kern="1200" dirty="0" smtClean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Case study write up</a:t>
                      </a:r>
                      <a:endParaRPr sz="3200" kern="1200" dirty="0">
                        <a:solidFill>
                          <a:schemeClr val="dk1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andara" panose="020E0502030303020204" pitchFamily="34" charset="0"/>
                        </a:rPr>
                        <a:t>10%</a:t>
                      </a:r>
                      <a:endParaRPr sz="3200" dirty="0"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  <a:tr h="534194"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Project Presentation (social business plan)</a:t>
                      </a:r>
                      <a:endParaRPr sz="3200" kern="1200" dirty="0">
                        <a:solidFill>
                          <a:schemeClr val="dk1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 smtClean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30%</a:t>
                      </a:r>
                      <a:endParaRPr sz="3200" kern="1200" dirty="0">
                        <a:solidFill>
                          <a:schemeClr val="dk1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534194"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Final Exam</a:t>
                      </a:r>
                      <a:endParaRPr sz="3200" kern="1200" dirty="0">
                        <a:solidFill>
                          <a:schemeClr val="dk1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 smtClean="0">
                          <a:solidFill>
                            <a:schemeClr val="dk1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40%</a:t>
                      </a:r>
                      <a:endParaRPr sz="3200" kern="1200" dirty="0">
                        <a:solidFill>
                          <a:schemeClr val="dk1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534194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ndara" panose="020E0502030303020204" pitchFamily="34" charset="0"/>
                        </a:rPr>
                        <a:t>TOTAL</a:t>
                      </a:r>
                      <a:endParaRPr sz="32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ndara" panose="020E0502030303020204" pitchFamily="34" charset="0"/>
                        </a:rPr>
                        <a:t>100%</a:t>
                      </a:r>
                      <a:endParaRPr sz="32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75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4478" y="1413353"/>
            <a:ext cx="8242093" cy="269924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andara" panose="020E0502030303020204" pitchFamily="34" charset="0"/>
              </a:rPr>
              <a:t>POL 3900</a:t>
            </a:r>
            <a:br>
              <a:rPr lang="en-US" sz="4800" b="1" dirty="0" smtClean="0">
                <a:latin typeface="Candara" panose="020E0502030303020204" pitchFamily="34" charset="0"/>
              </a:rPr>
            </a:br>
            <a:r>
              <a:rPr lang="en-US" sz="4800" b="1" dirty="0" smtClean="0">
                <a:latin typeface="Candara" panose="020E0502030303020204" pitchFamily="34" charset="0"/>
              </a:rPr>
              <a:t>FUNDAMENTALS OF </a:t>
            </a:r>
            <a:br>
              <a:rPr lang="en-US" sz="4800" b="1" dirty="0" smtClean="0">
                <a:latin typeface="Candara" panose="020E0502030303020204" pitchFamily="34" charset="0"/>
              </a:rPr>
            </a:br>
            <a:r>
              <a:rPr lang="en-US" sz="4800" b="1" dirty="0" smtClean="0">
                <a:solidFill>
                  <a:srgbClr val="0000FF"/>
                </a:solidFill>
                <a:latin typeface="Candara" panose="020E0502030303020204" pitchFamily="34" charset="0"/>
              </a:rPr>
              <a:t>SOCIAL ENTREPRENEURSHIP</a:t>
            </a:r>
            <a:br>
              <a:rPr lang="en-US" sz="4800" b="1" dirty="0" smtClean="0">
                <a:solidFill>
                  <a:srgbClr val="0000FF"/>
                </a:solidFill>
                <a:latin typeface="Candara" panose="020E0502030303020204" pitchFamily="34" charset="0"/>
              </a:rPr>
            </a:br>
            <a:r>
              <a:rPr lang="en-US" sz="4800" b="1" dirty="0">
                <a:solidFill>
                  <a:srgbClr val="0000FF"/>
                </a:solidFill>
                <a:latin typeface="Candara" panose="020E0502030303020204" pitchFamily="34" charset="0"/>
              </a:rPr>
              <a:t/>
            </a:r>
            <a:br>
              <a:rPr lang="en-US" sz="4800" b="1" dirty="0">
                <a:solidFill>
                  <a:srgbClr val="0000FF"/>
                </a:solidFill>
                <a:latin typeface="Candara" panose="020E0502030303020204" pitchFamily="34" charset="0"/>
              </a:rPr>
            </a:br>
            <a:endParaRPr lang="en-US" sz="36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7211294" y="190120"/>
            <a:ext cx="4034061" cy="1577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FF"/>
                </a:solidFill>
                <a:latin typeface="Candara" panose="020E0502030303020204" pitchFamily="34" charset="0"/>
              </a:rPr>
              <a:t>SOCIAL PROBLEMS</a:t>
            </a:r>
            <a:br>
              <a:rPr lang="en-US" b="1" dirty="0" smtClean="0">
                <a:solidFill>
                  <a:srgbClr val="0000FF"/>
                </a:solidFill>
                <a:latin typeface="Candara" panose="020E0502030303020204" pitchFamily="34" charset="0"/>
              </a:rPr>
            </a:br>
            <a:r>
              <a:rPr lang="en-US" dirty="0" smtClean="0">
                <a:solidFill>
                  <a:schemeClr val="tx2"/>
                </a:solidFill>
                <a:latin typeface="Candara" panose="020E0502030303020204" pitchFamily="34" charset="0"/>
              </a:rPr>
              <a:t>around us</a:t>
            </a:r>
            <a:endParaRPr lang="en-US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7229116" y="1813048"/>
            <a:ext cx="3840480" cy="4088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andara" panose="020E0502030303020204" pitchFamily="34" charset="0"/>
              </a:rPr>
              <a:t>Poverty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andara" panose="020E0502030303020204" pitchFamily="34" charset="0"/>
              </a:rPr>
              <a:t>Animal rights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andara" panose="020E0502030303020204" pitchFamily="34" charset="0"/>
              </a:rPr>
              <a:t>Pollution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andara" panose="020E0502030303020204" pitchFamily="34" charset="0"/>
              </a:rPr>
              <a:t>Landmines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andara" panose="020E0502030303020204" pitchFamily="34" charset="0"/>
              </a:rPr>
              <a:t>Human rights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andara" panose="020E0502030303020204" pitchFamily="34" charset="0"/>
              </a:rPr>
              <a:t>Housing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andara" panose="020E0502030303020204" pitchFamily="34" charset="0"/>
              </a:rPr>
              <a:t>Aging society…</a:t>
            </a:r>
            <a:endParaRPr lang="en-US" sz="2400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6" y="4400305"/>
            <a:ext cx="2977375" cy="19866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6" y="2373955"/>
            <a:ext cx="2977375" cy="19758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42" y="376170"/>
            <a:ext cx="2979123" cy="19637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42" y="2376705"/>
            <a:ext cx="2979123" cy="19845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6" y="376169"/>
            <a:ext cx="2977375" cy="19637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42" y="4400305"/>
            <a:ext cx="2991740" cy="198662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929866" y="6170932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hlinkClick r:id="rId8"/>
              </a:rPr>
              <a:t>https://</a:t>
            </a:r>
            <a:r>
              <a:rPr lang="en-US" sz="800" dirty="0" smtClean="0">
                <a:solidFill>
                  <a:srgbClr val="FF0000"/>
                </a:solidFill>
                <a:hlinkClick r:id="rId8"/>
              </a:rPr>
              <a:t>www.youtube.com/watch?v=1QgToSjQ7os</a:t>
            </a:r>
            <a:endParaRPr lang="en-US" sz="800" dirty="0" smtClean="0">
              <a:solidFill>
                <a:srgbClr val="FF0000"/>
              </a:solidFill>
            </a:endParaRPr>
          </a:p>
          <a:p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5" name="Text Placeholder 3"/>
          <p:cNvSpPr txBox="1">
            <a:spLocks/>
          </p:cNvSpPr>
          <p:nvPr/>
        </p:nvSpPr>
        <p:spPr>
          <a:xfrm>
            <a:off x="10015213" y="1842800"/>
            <a:ext cx="2043895" cy="3910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andara" panose="020E0502030303020204" pitchFamily="34" charset="0"/>
              </a:rPr>
              <a:t>Child trafficking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andara" panose="020E0502030303020204" pitchFamily="34" charset="0"/>
              </a:rPr>
              <a:t>Child abuse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andara" panose="020E0502030303020204" pitchFamily="34" charset="0"/>
              </a:rPr>
              <a:t>Social exclusion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andara" panose="020E0502030303020204" pitchFamily="34" charset="0"/>
              </a:rPr>
              <a:t>Drug trafficking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andara" panose="020E0502030303020204" pitchFamily="34" charset="0"/>
              </a:rPr>
              <a:t>Climate change</a:t>
            </a:r>
            <a:endParaRPr lang="en-US" sz="2400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1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566057" y="2627097"/>
            <a:ext cx="10842172" cy="14514"/>
          </a:xfrm>
          <a:prstGeom prst="line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1257" y="3004468"/>
            <a:ext cx="26436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/>
                </a:solidFill>
                <a:latin typeface="Candara" panose="020E0502030303020204" pitchFamily="34" charset="0"/>
              </a:rPr>
              <a:t>Non Profit </a:t>
            </a:r>
          </a:p>
          <a:p>
            <a:pPr algn="ctr"/>
            <a:r>
              <a:rPr lang="en-US" sz="3200" b="1" dirty="0" smtClean="0">
                <a:solidFill>
                  <a:schemeClr val="tx2"/>
                </a:solidFill>
                <a:latin typeface="Candara" panose="020E0502030303020204" pitchFamily="34" charset="0"/>
              </a:rPr>
              <a:t>Organizations</a:t>
            </a:r>
            <a:endParaRPr lang="en-US" sz="3200" b="1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20632" y="3004468"/>
            <a:ext cx="26436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/>
                </a:solidFill>
                <a:latin typeface="Candara" panose="020E0502030303020204" pitchFamily="34" charset="0"/>
              </a:rPr>
              <a:t>For-Profit</a:t>
            </a:r>
          </a:p>
          <a:p>
            <a:pPr algn="ctr"/>
            <a:r>
              <a:rPr lang="en-US" sz="3200" b="1" dirty="0" smtClean="0">
                <a:solidFill>
                  <a:schemeClr val="tx2"/>
                </a:solidFill>
                <a:latin typeface="Candara" panose="020E0502030303020204" pitchFamily="34" charset="0"/>
              </a:rPr>
              <a:t>Organizations</a:t>
            </a:r>
            <a:endParaRPr lang="en-US" sz="3200" b="1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36480" y="2902868"/>
            <a:ext cx="21884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Candara" panose="020E0502030303020204" pitchFamily="34" charset="0"/>
              </a:rPr>
              <a:t>Social </a:t>
            </a:r>
          </a:p>
          <a:p>
            <a:pPr algn="ctr"/>
            <a:r>
              <a:rPr lang="en-US" sz="3200" b="1" dirty="0" smtClean="0">
                <a:solidFill>
                  <a:srgbClr val="0000FF"/>
                </a:solidFill>
                <a:latin typeface="Candara" panose="020E0502030303020204" pitchFamily="34" charset="0"/>
              </a:rPr>
              <a:t>Enterprises</a:t>
            </a:r>
            <a:endParaRPr lang="en-US" sz="3200" b="1" dirty="0">
              <a:solidFill>
                <a:srgbClr val="0000FF"/>
              </a:solidFill>
              <a:latin typeface="Candara" panose="020E0502030303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2747" y="1190182"/>
            <a:ext cx="27606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Social welfare </a:t>
            </a:r>
          </a:p>
          <a:p>
            <a:pPr algn="ctr"/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logic</a:t>
            </a:r>
            <a:endParaRPr lang="en-US" sz="3200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19479" y="1342582"/>
            <a:ext cx="22846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Commercial</a:t>
            </a:r>
          </a:p>
          <a:p>
            <a:pPr algn="ctr"/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logic</a:t>
            </a:r>
            <a:endParaRPr lang="en-US" sz="3200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01965" y="1342582"/>
            <a:ext cx="14574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Hybrid </a:t>
            </a:r>
          </a:p>
          <a:p>
            <a:pPr algn="ctr"/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logic</a:t>
            </a:r>
            <a:endParaRPr lang="en-US" sz="3200" b="1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04229" y="580583"/>
            <a:ext cx="2467428" cy="415108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51708" y="5411035"/>
            <a:ext cx="10448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andara" panose="020E0502030303020204" pitchFamily="34" charset="0"/>
              </a:rPr>
              <a:t>Combining social mission and strong business model to create positive impact</a:t>
            </a:r>
          </a:p>
          <a:p>
            <a:pPr algn="ctr"/>
            <a:r>
              <a:rPr lang="en-US" sz="2400" b="1" dirty="0" smtClean="0">
                <a:solidFill>
                  <a:srgbClr val="0000FF"/>
                </a:solidFill>
                <a:latin typeface="Candara" panose="020E0502030303020204" pitchFamily="34" charset="0"/>
              </a:rPr>
              <a:t>at the societal/systems level </a:t>
            </a:r>
            <a:endParaRPr lang="en-US" sz="2400" b="1" dirty="0">
              <a:solidFill>
                <a:srgbClr val="0000FF"/>
              </a:solidFill>
              <a:latin typeface="Candara" panose="020E0502030303020204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037943" y="4862286"/>
            <a:ext cx="0" cy="5487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0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data:image/jpeg;base64,/9j/4AAQSkZJRgABAQAAAQABAAD/2wCEAAkGBxAQERITERIWFhQUGBgUEBYQFxYWEBYUFhQXFhUWFRQYHCggGBolGxQUITEhJSkrLi4vFx8zODMsNygtLisBCgoKDg0OGhAQGywcHBwsLDcsLDUsLDc3LC0rLSw3Nys3LDcsMjEsMCwsNywvNzcsNy4uNzc3MSsrLDcsMC03MP/AABEIAKgBLAMBIgACEQEDEQH/xAAcAAEAAgMBAQEAAAAAAAAAAAAAAQUDBAYCBwj/xABFEAACAgEBBgMEBQYNBAMAAAABAgADEQQFBhIhMVETQZEiMmFxB0KBodEzU3KTlLIUFRcjNFJUc5Kxs8HhFmJ00iSjwv/EABoBAQEAAwEBAAAAAAAAAAAAAAABAgMFBAb/xAAuEQEAAQMCBgECBAcAAAAAAAAAAQIREwMEBRIhMUFR0VKhMnHB8AYVJFNhgZL/2gAMAwEAAhEDEQA/APuMREBERAREQEREBERAREQEREBERAREQEREBERAREQEREBERAREQEREBERAREQEREBERAREQEREBERAREQEREBERAREQEREBERAREQEREBERAREQEREBERAREQEREBERARIzGYExIzGYExIzGYExIzGYExIzGYExIzGYExIzGYExIzGYExIzGYExIzGYExIzGYExIzGYExIzGYExIzGYExIzGYExIzGYExIzGYExIzGYExIzGYGOJEia7tSZz29e9lGgXBw9pHsVg8/m3YSp3036TTcVOnIe7ozdUr/ABb4T5HqtS9rs9jFmY5YtzJM82rrxT0ju73DODVa9tTV6UevM/EfuHZbL+kXUrdxXkNWfqqMFfl3n1TZe06tSgetgwPYz85y43d3hu0ThkOVPvoeh+XYzVpbiYm1Tp8Q4JRqU82hHLVHjxPxP7l+golHu5vHTrKwyNz+sp94HsRLqe2Jv2fIV0VUVTTVFph6ieYluxeonmIuPUTzJgTIiIuJiREBILgdSPtkz55vTaz36xwjOlSJWrBiq0uRkuQDzxmB9DzGZy+o2tcmaaWRjRSr6i67JX3cqAoPMnGftmJdt6yz+CJWKhZdUbri4bhQcsEAGB1bOB1IHz5Scz5/tvbzPpNJZagybizqnRhSc5GegJAlxfqbnbRJcELWObWFZYBK0XIwQeZ5jn0gdTmRmcdpt4dY3hWFavCtvNKABvEZcsOPOcfVnrX7xangsupFYqS0UoHBNlrcQViMEYHP7oOrr8yK7VYZUgjuCCPunO762W/wdK62Ctc6VHrkhjzwfKVqbVvppuahKVp0h4HHCQbWXAs4Bn2ftzmB2uZOZztO1NTdqjXUEFKJW9pcEuC44uEYPXE8bWv1Da7T1VWBV4GtcEEjAPD7WDz68oR0YcHIBHLrjqPnJzOD2dtDUVvbegQ1X6rgAbPiMPcBU9ABib53lvs1BSisMi2+ERwuWIBw78fuqBz79IV1pcDqfWA4M5bfW/8Ao1eGYPaC61+8yIMkDH2Su2XqNTTYaKk4DezWUreSwppXkSQD1J8szDmaJ1rVWd3mMzj6d5bmRawinUNc9APPwfYGWfvjHlIu3j1CV3oVRr6rUqQqD4bmzBHLOQcZjmXPS7EGTNXZ/i+GvjcPH9bw8hfkMzZmd22JY3cKCScAcyT0E+Zb67/FuKnSHC9HtHU9wn4z6FtXZ1eprNVvFwnBIVipOPLI8p8y+kXdrS6OqlqFKlnKtlieXDnznm1qqop6OtwejbV60RqxM1T2jx/vq5bS7EutrW0GpVctwm21EZipw2AxyefnMn/Tt35zT/tFX/tPer/omi+Wo/1hK2aI0qZhOI/xVuttutTRpopmKZmPPy3/APp2785p/wBop/8AaP8Ap2785p/2ir8ZofZJHylw0vFH8Z7z6KPv8tpX1Gz7xzCuArewwZGRhleY5EEGfWN0d8K9WoVvZsHVT/mO4nyzeMZuo/8AH0w/+oT6hsfcnRKKrVVw44WBDt16+nwmWjzRVMR2d/iept9bbaWrqxbUrpiYmI/xHSevbq67MTT2htGrTrmxsZ90Dmx+QlI2+NeeVLEd+IT2RD5i0uniaeg163VC1QQDnkevKUh3vX6tDHvzHT0ixaXTxmU2y94qr24MFGPQNzB+3vLdmwCT5cz9kiTeHrMZnPVb2UswXgYZIGTjHM4zOglmFmJhMTndVvUldjoamPC3CTkY5HrLu/UqlZsPuheL7MZEWLSz5lFduxS72MzWFbH8SyvjxUzcuoxzHLpI2XvKl9i1itlLZwSQRyGZm2pt+vT2cDIxOAcgjHOLSWlj2juzRezsxdfEULatbcKsF93I+E2U2PWr8Y4uLwhQOfRB2+PxmhXvbUxA8N+ZA6jzOJY7Z2sul4SyluLOOHHlFpLSwJu7QBUCCRUj1IGOQVcYYnufjPWn2FUhrILE1VtUmWzhG6/b5TQO+FX5t/US21O01SgXlTwkKcDr7UWktLBRsKlF06jixpyWqGfrHPNu/Uyhr3cse+s+G1VSWm5g1odC3X2EHTJwec6DZG269SWVQVYDOG8x3EazbSVXrSVJLcOCMY9okCLSWlm1uzkuapnzmp/ETB5cWMc+80rd2qGdmPHws/iPWG/mWsH1ist77Aisx+qCxx8BmcAn0s6QkZotAPnlScd8ecREpETLttJs9Kntdc8VpDPk8uQwAOwwJ4s2WhvF+WDhSh4T7LKeeCJk2XtKrVVLdS3EjdD0PxBHkZ423tSvSUWX2e6gzgdSegA+JMnkt1a9GwaUShBxcNDGxMnqxzzbv1MnTbESqwuj2KGYu1Yb+aLHqeHH+809097ado+IK0ZGrxlXIJwehGJc6/VCmqywjIRSxA6kAZjqWliu2cj3V3HPHWGCc/Z9rGcjvymHaWxq72Vyzo6AhXqbhbhPVc9pobp74UbR4xWrI6YJV8ZKnzGJ629vVVo9Rp9O9bM1/ulSMD2uHn6xypOmzvu5Qa60XiTwiWrdGxYGPU8XnnPOTVu9QqooDexZ42Scs1mMcTnz6zxvZvJXs6tbLEZwzcICEA9M+cwbZ3w0+l01V7gnxgDXWMcZB5k/Id45ExR6dEJOZWbA2qdXSt3hNWr80FmOIr5NgdAZYx2XsicB9L/5DT/3h/dM73M4H6XvyGn/ALw/umaNX8Euhwef6zT/AD/SXDav+iaL5aj/AFhK2XNemF2l0oW2kGvxg623JWw4reJeTHoRMX8St+e0v7TT+Mwono5HGtjua9/q1U6dUxNU9bSq5Ill/ErfntL+00/jJ/iVvz2l/aafxmV3Mjh27/tVf8z8PG8P5aj/AMfS/wCms+47M/JV/oj/ACnw3eFlOoqCurcFWnQmtgycSIoYBhyPOfcdmH+ar/RH+Ux0fxVPtuKxNO12sT0mKP0pclqUOq1xRjy4uH5Ko6CdBtHXaXScCNUOYyvCinkDjnmUO26LNLqfGUeyW4lP1c+ambm0dvaa+lwVPiFSFyM4J7NPa5C62ZrqrqXNSlVXiXBAHPGeQHznK7t7Sq07WGwH2hgYGfOW25x/+Nb+m37glfujpq7XtFihgByz5ZMQRaHnZ6HU63xK04UVg7fAD4dzOi3l1Xh6d+7ewO/Oc5oj/BddwZwpbh+BVvdJmzvrqMvXUPLmfmxwBHknrKs1OzSukqu82Zs98H3f3TO22RqvFprfzIGfmOs5zVbrstTN4rEqvFwH3eQyRNjcjV5SyvPunjX5Ec/viepPVQaqk2Walh9Us32cXOWmt2iW2fUoPtMeA/JPL71nndZBbbqQfrIR6kzR2NpS+oSpuiOSw7cPX7wJWTZ2RR4OuROxx6pn/eZN63C6tWIyAFJHcT3rGxtIH/vX7wBPO9NgXWKT0AUn5CEu39NvHp3dVFABY4BwvL7p43692r5t/tNld5dISMKck4HsjzM1d+T7NPzb/aTynli028mnVFU0AkAAnC8z6Sz3mYHRkgYB4SB2E1NLvFpFrRWXmFAPsjqBNjeK9bNGXX3W4SPlmJ7pPdzOnD6bwNQvRs/cSCp+yWW1rlfXad16MKiPtYzf2ZoRqNAqHr7RQ9mDHE5nZ+RqKVbqtirg+WG6S3ZXfQNo/krf0G/dM+BbM23TVo79O+nR7LTlLWxxJy8uWfvn3zaP5K39Bv3TPjW5u82j0mlvq1FPiNYSVHCpGCuMEnpzmNLGh330V1Imz14bFcs7M4X6hJ90/HlKb6Xdos50+jryWdg7gefkikfM5+yPocoZU1VrDhqZl4c+77OeLHyBAzOcXR6nbO0NRbp3C8ByjOSAqqeFACPPqZfJHdu7NobY21qq3b+bsVVZjyBDjGfscYn03eX+ian+6f8AdM+Tb1bo7QoqOo1Fy2ivAyGYuoJ5HmOgM+gaPaw1ex3tz7XgOtn6arg5/wA/tiSfb5RsJ9Rol0+vr5pxmtsdOWMo3zGcfKddvrrq9Tr9lXVnKWKCP1oyD8QeU3vo32bXq9kWUWe67uM+Yblhh8QZwun0dum2hTp7ic1WgKD04S3Flfgest2V4fQPpn/o1P8Aef8A5M5PcvQjamsQamwFKUHDWfrKvRFHbPMzqfprP/xaf7w/umUu82xbNENLtHSeyOFDaB0V+H3j/wBrdDEdkiej62AAAAMAcgB0A7Scyr3d23XrtOl1fnydfNXHUGWWZplonu8zm999gNrq61FgTgYtllLA8seU6SYNV0E1zF4sz2+tXo6kalE2mHzL+Taz+1V/q3/GP5NrP7VX+rf8Z9HCDAzmOFex9f8Aia8VLqzx7d/X9qfh83/k2s/tVf6t/wAY/k2s/tSfq3/GfSOBex9f+I4V7H1/4jFSfz7d/X9qfh85T6OHBB/hSdQfyb9/nPp+mr4EVewA+6ajoAeXwm8JnTTFPZ497vtbdWyze3bpHn8mO9wQVIBHmDzHpNP+LKevgp/hE2B70y258vtmy8vFzTCNMqhSFUAdlGB6THoqkUngRVz14QBn54mSpSAczFXnyi5dF1FbPk1oTy5lQW5fGTqdPWX4jWhbl7RUFuXxnqrkefWe7xyjmOaWR3GDNbR6etSStaKehKqATBAwD5zNSMCLl2LR1IhYoirnqVABPPzxJpChyQqgnOSAAT8zIBxmRjAB+MXLyWVIbAxRS3LDFRxesjV0Vs2WrRj3ZQT6mewctFx9qLyc0sI2fV+Zr/wLM+sqRgONFbHTiAOPlmSLG7RqPKOaTmlrfxfV+Zr/AMAmzbUvh8JReHl7JA4fSQLG7T3afZjmk5pNMFVQFAUDyUYAmt4NZcMa04s54uEcWe+e8yFvZAjGCPsi5dsPgggjII5g9DKRdg6M9NJR+qT8Jdt0M00sIBxJEykVSzadUKcAVQuOHhAHBg+WO019m6amjiWupKwebeGoXJHfE2dMvLPeY9QMNnv1i8nM96so6MrBWVhhlYZUj4g9Zi0mhprqZEqRUbJZEUBDkYOVHWHUcQAm0/Q/KLl5a+zNNXUnDVWiLnPDWoVc98Ca+p0lFlqu9NbOuOF2QFxjsx5zMtmFx3gpgr98XLp2rpKrVAtqSwA5AsUMAe+DPVyp4fAUUqRjgIBTHbh7T1qugmOkZPOLnNJs3QVUqfCqSvi5kVqFB7ZAm3EiLpMmZjv6CWXhjsPSQa17D0EzxS3RpT7VPDyEcMtvCX+qPQR4S/1R6CMUpOjM+VTiOGW3hL/VHoI8Jf6o9BLilME+1S45+k2RN3wl/qj0Enwx2HpJillOlPtWW155ieQ7dpa+GOw9I8New9JcUphn2r0Jxz6zCmR5S28Mdh6RwDsPSMUmGfaqVSTkzMwyJv8AhjsPSOAdh6RilcM+1QEPabM3vDHYekeGOw9IxSmGfaodTk8pmK+ziWPAOw9I4B2HpGKVwz7VNSnPSerVOeQlp4Y7D0jwx2HpGKTFPtWcbdovXOMSz8Mdh6RwDsPSMUmGVWGbtPbglfjLHgHYekcA7D0jFJhn2qqq+fOerFPEDLPgHYekeGOw9IxSYp9tFvOaiq2MY6y58Mdh6R4Y7D0jFKYZ9q6lOESLlyJZeGOw9I8New9IxSYZ9qrT1kHJ+yZn6Gb/AIY7D0jgHYekYpMM+1TRVzyZ6uUlhiWnAOw9I8Mdh6Rikwz7VmoUkcp4eo8iOvnLbwx2HpHhjsPSMUmGVejEjmJ6zN7wx2HpHhr2HpGKTDPt6iIm56CIiAiIgIiICIiAiIgIiICIiAiIgIiICIiAiIgIiICIiAiIgIiICIiAiIgIiICIiAiIgIiICIiAiIgIiICIiAiIgIiICIiAiIgIiICIiAiIgIiICIiAiIgIiICIiAiIgIiICIiAiIgIiICIiAiIgIiICIiAiIgIiICIiAiIgIiICIiAiIgIiICIiAiIgf/Z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58738" y="-1265238"/>
            <a:ext cx="4714875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646" y="389059"/>
            <a:ext cx="4739368" cy="265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https://encrypted-tbn3.gstatic.com/images?q=tbn:ANd9GcQCDV6CVJAjQ66c_278YvNUKgMaiYtm6J40-alms2vMcLIsNcuf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4" y="2082591"/>
            <a:ext cx="6542629" cy="436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731384" y="508000"/>
            <a:ext cx="10749416" cy="49348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latin typeface="Candara" panose="020E0502030303020204" pitchFamily="34" charset="0"/>
              </a:rPr>
              <a:t>Microfinance: collateral free small loans</a:t>
            </a:r>
            <a:endParaRPr sz="48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67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679278" y="305480"/>
            <a:ext cx="10749416" cy="1077233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 smtClean="0">
                <a:latin typeface="Candara" panose="020E0502030303020204" pitchFamily="34" charset="0"/>
              </a:rPr>
              <a:t>Empowering the disabled &amp; ex-offenders</a:t>
            </a:r>
            <a:endParaRPr sz="4400" b="1" dirty="0">
              <a:latin typeface="Candara" panose="020E0502030303020204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0" y="1980097"/>
            <a:ext cx="5361096" cy="1876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0" y="2840495"/>
            <a:ext cx="5361096" cy="356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286" y="1721253"/>
            <a:ext cx="3751943" cy="4916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39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244" y="97974"/>
            <a:ext cx="10058402" cy="928914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latin typeface="Candara" panose="020E0502030303020204" pitchFamily="34" charset="0"/>
              </a:rPr>
              <a:t>Social impact bond: pay for success</a:t>
            </a:r>
            <a:endParaRPr lang="en-US" sz="4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6" y="954314"/>
            <a:ext cx="9525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01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679278" y="305480"/>
            <a:ext cx="10749416" cy="8556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latin typeface="Candara" panose="020E0502030303020204" pitchFamily="34" charset="0"/>
              </a:rPr>
              <a:t>Social impact bond is a win-win solution</a:t>
            </a:r>
            <a:endParaRPr sz="4800" b="1" dirty="0">
              <a:latin typeface="Candara" panose="020E0502030303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339" y="1269772"/>
            <a:ext cx="8439150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56965" y="6046766"/>
            <a:ext cx="8142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andara" panose="020E0502030303020204" pitchFamily="34" charset="0"/>
                <a:hlinkClick r:id="rId3"/>
              </a:rPr>
              <a:t>http://www.forbes.com/sites/jonhartley/2014/09/15/social-impact-bonds-are-going-mainstream</a:t>
            </a:r>
            <a:r>
              <a:rPr lang="en-US" sz="1400" dirty="0" smtClean="0">
                <a:solidFill>
                  <a:schemeClr val="tx2"/>
                </a:solidFill>
                <a:latin typeface="Candara" panose="020E0502030303020204" pitchFamily="34" charset="0"/>
                <a:hlinkClick r:id="rId3"/>
              </a:rPr>
              <a:t>/</a:t>
            </a:r>
            <a:endParaRPr lang="en-US" sz="1400" dirty="0" smtClean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endParaRPr lang="en-US" sz="1400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59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1045962" y="837398"/>
            <a:ext cx="10058402" cy="18031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The world needs a new WAY OF THINKING, a new APPROACH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to solving pressing social problems:</a:t>
            </a:r>
            <a:r>
              <a:rPr lang="en-US" dirty="0" smtClean="0">
                <a:latin typeface="Candara" panose="020E0502030303020204" pitchFamily="34" charset="0"/>
              </a:rPr>
              <a:t/>
            </a:r>
            <a:br>
              <a:rPr lang="en-US" dirty="0" smtClean="0">
                <a:latin typeface="Candara" panose="020E0502030303020204" pitchFamily="34" charset="0"/>
              </a:rPr>
            </a:br>
            <a:r>
              <a:rPr lang="en-US" dirty="0">
                <a:latin typeface="Candara" panose="020E0502030303020204" pitchFamily="34" charset="0"/>
              </a:rPr>
              <a:t/>
            </a:r>
            <a:br>
              <a:rPr lang="en-US" dirty="0">
                <a:latin typeface="Candara" panose="020E0502030303020204" pitchFamily="34" charset="0"/>
              </a:rPr>
            </a:br>
            <a:r>
              <a:rPr lang="en-US" sz="6000" b="1" dirty="0" smtClean="0">
                <a:solidFill>
                  <a:srgbClr val="0000FF"/>
                </a:solidFill>
                <a:latin typeface="Candara" panose="020E0502030303020204" pitchFamily="34" charset="0"/>
              </a:rPr>
              <a:t>SOCIAL ENTREPRENEURSHIP</a:t>
            </a:r>
            <a:endParaRPr sz="6000" b="1" dirty="0">
              <a:solidFill>
                <a:srgbClr val="0000FF"/>
              </a:solidFill>
              <a:latin typeface="Candara" panose="020E0502030303020204" pitchFamily="34" charset="0"/>
            </a:endParaRPr>
          </a:p>
        </p:txBody>
      </p:sp>
      <p:sp>
        <p:nvSpPr>
          <p:cNvPr id="7" name="Content Placeholder 13"/>
          <p:cNvSpPr>
            <a:spLocks noGrp="1"/>
          </p:cNvSpPr>
          <p:nvPr>
            <p:ph idx="1"/>
          </p:nvPr>
        </p:nvSpPr>
        <p:spPr>
          <a:xfrm>
            <a:off x="849314" y="3161364"/>
            <a:ext cx="10987086" cy="294733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2"/>
                </a:solidFill>
                <a:latin typeface="Candara" panose="020E0502030303020204" pitchFamily="34" charset="0"/>
              </a:rPr>
              <a:t>Business doesn’t always have to be money-centered, self-centered or obsessed with money</a:t>
            </a:r>
          </a:p>
          <a:p>
            <a:r>
              <a:rPr lang="en-US" sz="3600" dirty="0" smtClean="0">
                <a:solidFill>
                  <a:schemeClr val="tx2"/>
                </a:solidFill>
                <a:latin typeface="Candara" panose="020E0502030303020204" pitchFamily="34" charset="0"/>
              </a:rPr>
              <a:t>Using business tools to solve societal problems</a:t>
            </a:r>
          </a:p>
          <a:p>
            <a:r>
              <a:rPr lang="en-US" sz="3600" dirty="0" smtClean="0">
                <a:solidFill>
                  <a:schemeClr val="tx2"/>
                </a:solidFill>
                <a:latin typeface="Candara" panose="020E0502030303020204" pitchFamily="34" charset="0"/>
              </a:rPr>
              <a:t>Innovations, Sustainability &amp; Impact are central elements</a:t>
            </a:r>
          </a:p>
        </p:txBody>
      </p:sp>
    </p:spTree>
    <p:extLst>
      <p:ext uri="{BB962C8B-B14F-4D97-AF65-F5344CB8AC3E}">
        <p14:creationId xmlns:p14="http://schemas.microsoft.com/office/powerpoint/2010/main" val="23471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103431377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167F96A-C2ED-4D5B-8EFB-A18C6982D3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TS103431377</Template>
  <TotalTime>0</TotalTime>
  <Words>219</Words>
  <Application>Microsoft Office PowerPoint</Application>
  <PresentationFormat>Custom</PresentationFormat>
  <Paragraphs>61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TS103431377</vt:lpstr>
      <vt:lpstr>PowerPoint Presentation</vt:lpstr>
      <vt:lpstr>POL 3900 FUNDAMENTALS OF  SOCIAL ENTREPRENEURSHIP  </vt:lpstr>
      <vt:lpstr>PowerPoint Presentation</vt:lpstr>
      <vt:lpstr>PowerPoint Presentation</vt:lpstr>
      <vt:lpstr>Microfinance: collateral free small loans</vt:lpstr>
      <vt:lpstr>Empowering the disabled &amp; ex-offenders</vt:lpstr>
      <vt:lpstr>Social impact bond: pay for success</vt:lpstr>
      <vt:lpstr>Social impact bond is a win-win solution</vt:lpstr>
      <vt:lpstr>The world needs a new WAY OF THINKING, a new APPROACH  to solving pressing social problems:  SOCIAL ENTREPRENEURSHIP</vt:lpstr>
      <vt:lpstr>Course Content</vt:lpstr>
      <vt:lpstr>Assessments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2013-08-24T05:06:43Z</dcterms:created>
  <dcterms:modified xsi:type="dcterms:W3CDTF">2014-11-11T12:19:46Z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TC034313779991</vt:lpwstr>
  </property>
</Properties>
</file>